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4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7D58A-D6D4-A6E1-9A90-DE170122BF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2C45F-410E-1436-754D-B7DD30CA34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8AE1EF-83BC-11CE-1BFC-22E25448A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6214-0503-4390-9D87-1681D2C2E364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F45274-82CB-7AF7-24A7-CD6DCA4E5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E1AC8-78BF-9854-F265-93DCA4A0A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8F56D-2EF4-4579-A054-D1C25A41D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6476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A1E93-1D36-987B-B165-4F9C6129B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6D39C9-3809-732E-9FB4-B87293624C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BBF21-EB97-F997-34D1-4A1CCBAC5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6214-0503-4390-9D87-1681D2C2E364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CD2AC-F053-23C7-18A4-0B1DC3E7D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16B90-0C9B-AB03-C4C1-16A99531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8F56D-2EF4-4579-A054-D1C25A41D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5139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33E435-85B3-FAB1-3968-DB7EA84ADB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63C8D8-595D-CEC7-08DB-6C143A32B7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85D89D-502B-81E3-A52B-F581F2781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6214-0503-4390-9D87-1681D2C2E364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26094C-061D-A067-CA9F-3C17E6D3A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7D3AA-E17B-FC43-DF42-B91C241BA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8F56D-2EF4-4579-A054-D1C25A41D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480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E2472-C50E-BFC6-2926-D4F50A88C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9DEE8-8D22-DCB2-F51A-057CEBA04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9B66E-A92F-377B-978A-C9A2B0300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6214-0503-4390-9D87-1681D2C2E364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B19D27-BBDD-3D74-7ECF-4A3D4EA03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2BC459-BF46-7248-EA5C-22D7D0538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8F56D-2EF4-4579-A054-D1C25A41D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2374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95F80-7042-AE32-9C3E-AF85C21C2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48727-7161-D0B2-F1F5-624B4C52FA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49D41-1FD1-21B9-D898-C0C7E21C5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6214-0503-4390-9D87-1681D2C2E364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C87504-D664-F74A-AD85-67DFA64F9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273149-5A67-CFB6-769B-A2BF2CA6F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8F56D-2EF4-4579-A054-D1C25A41D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464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D5862-4566-B3AB-E963-3A554950F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6ADD1-21F2-10C2-DFD5-AAAEF1EB5F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FB5A85-C984-667B-EA8E-B6B6C1174D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C2D986-F3B1-6117-9E5C-C1C38165C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6214-0503-4390-9D87-1681D2C2E364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D26145-A149-C366-6885-3F6C1C1F5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DC9674-2ACB-7AE4-0541-20E7AE78F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8F56D-2EF4-4579-A054-D1C25A41D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9046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15AA9-D526-1F53-0C6D-46D2E64C6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069943-56DF-895D-B4EB-7663787493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08170-8EFF-6102-326A-9E278A975A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B86FD2-6EF9-F5D5-9438-228DAE761C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0E9455-8F7E-38BC-75DD-731B9579C4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1EC2A6-FCE9-7B97-DC2C-4E425ED6F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6214-0503-4390-9D87-1681D2C2E364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227F97-730E-A5FD-1D82-B9FE38827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86999E-CAF2-53B1-B1DE-AAA65D5C9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8F56D-2EF4-4579-A054-D1C25A41D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929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84F8B-B919-1063-396C-A24A90A9E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AA90EE-FE16-D437-8125-B23FAC942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6214-0503-4390-9D87-1681D2C2E364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F7401F-ECE5-F1C1-761E-735A50D4A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3E3DF1-BC73-DF6B-7135-77240DB6E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8F56D-2EF4-4579-A054-D1C25A41D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9801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686524-BCF0-C182-0185-F52F676E7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6214-0503-4390-9D87-1681D2C2E364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20C8B8-D48F-D4A8-B1E4-904B44B01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50C601-B3D3-08F9-ED64-9BD098021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8F56D-2EF4-4579-A054-D1C25A41D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1055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9949A-85D6-FCB0-FC4C-DFECD4C16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ACB8C-1D5C-1077-EF30-3AE95B488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29152A-8B22-26A3-AF61-814445BDC5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04BB11-08E2-A44E-49AA-0FE55F706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6214-0503-4390-9D87-1681D2C2E364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B04E52-DFE9-99F4-5C59-CED4B72D9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088860-C444-E4A3-3306-3B6CE017A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8F56D-2EF4-4579-A054-D1C25A41D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9183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3F5B4-29BB-4B4A-C5F3-E24710293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64111C-13EC-55A1-CFB8-0BCFF9C256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7555DF-107E-2FE1-4E2A-C625516755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92C8F-0F73-F992-43D1-E3353F2A1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6214-0503-4390-9D87-1681D2C2E364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4BCEE3-2B5E-12FE-BE8B-C5F308FBD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853620-F960-E582-6F35-F83759D3F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8F56D-2EF4-4579-A054-D1C25A41D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8770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9763C9-5445-8E99-7EEC-7E482DE00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040364-0F58-1274-28E3-BB612E7CA7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3BE0C-E1A9-159C-7A8A-55820752A1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776214-0503-4390-9D87-1681D2C2E364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0A40C-3B0C-A40A-0A46-8498E269FA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9C953-1E50-2643-E2E3-43E57F50D9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8F56D-2EF4-4579-A054-D1C25A41D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06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23BFAE-698A-0CCD-D5A5-7E285E2174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40890"/>
            <a:ext cx="12192000" cy="70988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A0ABFC-944C-9325-C76A-74AA4F3CE658}"/>
              </a:ext>
            </a:extLst>
          </p:cNvPr>
          <p:cNvSpPr txBox="1"/>
          <p:nvPr/>
        </p:nvSpPr>
        <p:spPr>
          <a:xfrm>
            <a:off x="1028700" y="599336"/>
            <a:ext cx="10640290" cy="5494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b="1" dirty="0">
                <a:solidFill>
                  <a:schemeClr val="bg1"/>
                </a:solidFill>
              </a:rPr>
              <a:t>NASA Space Apps Challenge 2025</a:t>
            </a:r>
          </a:p>
          <a:p>
            <a:pPr>
              <a:defRPr sz="2000"/>
            </a:pPr>
            <a:endParaRPr lang="en-I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  <a:defRPr sz="2000"/>
            </a:pPr>
            <a:r>
              <a:rPr lang="en-IN" sz="3200" b="1" dirty="0">
                <a:solidFill>
                  <a:schemeClr val="bg1"/>
                </a:solidFill>
              </a:rPr>
              <a:t>Case Study: Bangalore, India</a:t>
            </a:r>
            <a:br>
              <a:rPr lang="en-IN" sz="3200" b="1" dirty="0">
                <a:solidFill>
                  <a:schemeClr val="bg1"/>
                </a:solidFill>
              </a:rPr>
            </a:br>
            <a:r>
              <a:rPr lang="en-IN" sz="3200" b="1" dirty="0">
                <a:solidFill>
                  <a:schemeClr val="bg1"/>
                </a:solidFill>
              </a:rPr>
              <a:t>Challenge: </a:t>
            </a:r>
            <a:r>
              <a:rPr lang="en-US" sz="3200" b="1" dirty="0">
                <a:solidFill>
                  <a:schemeClr val="bg1"/>
                </a:solidFill>
              </a:rPr>
              <a:t>Data Pathways to Healthy Cities and Human Settlements</a:t>
            </a:r>
            <a:br>
              <a:rPr lang="en-IN" sz="3200" b="1" dirty="0">
                <a:solidFill>
                  <a:schemeClr val="bg1"/>
                </a:solidFill>
              </a:rPr>
            </a:br>
            <a:r>
              <a:rPr lang="en-IN" sz="3200" b="1" dirty="0">
                <a:solidFill>
                  <a:schemeClr val="bg1"/>
                </a:solidFill>
              </a:rPr>
              <a:t>Team: Code4Planets | Lead: Deepika M</a:t>
            </a:r>
            <a:br>
              <a:rPr lang="en-IN" sz="3200" b="1" dirty="0">
                <a:solidFill>
                  <a:schemeClr val="bg1"/>
                </a:solidFill>
              </a:rPr>
            </a:br>
            <a:br>
              <a:rPr lang="en-IN" sz="3200" b="1" dirty="0">
                <a:solidFill>
                  <a:schemeClr val="bg1"/>
                </a:solidFill>
              </a:rPr>
            </a:br>
            <a:r>
              <a:rPr lang="en-IN" sz="3200" b="1" dirty="0">
                <a:solidFill>
                  <a:schemeClr val="bg1"/>
                </a:solidFill>
              </a:rPr>
              <a:t> 'Turning Data into Action for Healthy and Resilient Cities'</a:t>
            </a:r>
          </a:p>
        </p:txBody>
      </p:sp>
    </p:spTree>
    <p:extLst>
      <p:ext uri="{BB962C8B-B14F-4D97-AF65-F5344CB8AC3E}">
        <p14:creationId xmlns:p14="http://schemas.microsoft.com/office/powerpoint/2010/main" val="121981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C0AFCA-21F0-E3F4-019F-7235D16D56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A7C8F32-044F-84CF-8A87-EE4F49366D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988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F1808CA-7630-30E3-DC9D-E10C7C42BE45}"/>
              </a:ext>
            </a:extLst>
          </p:cNvPr>
          <p:cNvSpPr txBox="1"/>
          <p:nvPr/>
        </p:nvSpPr>
        <p:spPr>
          <a:xfrm>
            <a:off x="1018309" y="1673641"/>
            <a:ext cx="9860973" cy="627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000"/>
            </a:pPr>
            <a:r>
              <a:rPr lang="en-US" sz="2800" b="1" dirty="0">
                <a:solidFill>
                  <a:schemeClr val="bg1"/>
                </a:solidFill>
              </a:rPr>
              <a:t>Use NASA Earth Science data + local data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000"/>
            </a:pPr>
            <a:r>
              <a:rPr lang="en-US" sz="2800" b="1" dirty="0">
                <a:solidFill>
                  <a:schemeClr val="bg1"/>
                </a:solidFill>
              </a:rPr>
              <a:t>Improve quality of life in Bangalore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000"/>
            </a:pPr>
            <a:r>
              <a:rPr lang="en-US" sz="2800" b="1" dirty="0">
                <a:solidFill>
                  <a:schemeClr val="bg1"/>
                </a:solidFill>
              </a:rPr>
              <a:t>Focus domains: Waste, Water, Climate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000"/>
            </a:pPr>
            <a:r>
              <a:rPr lang="en-US" sz="2800" b="1" dirty="0">
                <a:solidFill>
                  <a:schemeClr val="bg1"/>
                </a:solidFill>
              </a:rPr>
              <a:t>Apply Data Analytics + ML + IoT + Civil Solutions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000"/>
            </a:pPr>
            <a:r>
              <a:rPr lang="en-US" sz="2800" b="1" dirty="0">
                <a:solidFill>
                  <a:schemeClr val="bg1"/>
                </a:solidFill>
              </a:rPr>
              <a:t>Involve city leaders &amp; citizens in planning</a:t>
            </a:r>
          </a:p>
          <a:p>
            <a:pPr>
              <a:lnSpc>
                <a:spcPct val="150000"/>
              </a:lnSpc>
              <a:defRPr sz="2000"/>
            </a:pPr>
            <a:br>
              <a:rPr lang="en-US" sz="2800" b="1" dirty="0">
                <a:solidFill>
                  <a:schemeClr val="bg1"/>
                </a:solidFill>
              </a:rPr>
            </a:br>
            <a:br>
              <a:rPr lang="en-US" sz="2800" b="1" dirty="0">
                <a:solidFill>
                  <a:schemeClr val="bg1"/>
                </a:solidFill>
              </a:rPr>
            </a:br>
            <a:br>
              <a:rPr lang="en-US" sz="2800" b="1" dirty="0">
                <a:solidFill>
                  <a:schemeClr val="bg1"/>
                </a:solidFill>
              </a:rPr>
            </a:br>
            <a:endParaRPr lang="en-IN" sz="2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D058D7-6412-57D2-B5D9-E91F9E803A88}"/>
              </a:ext>
            </a:extLst>
          </p:cNvPr>
          <p:cNvSpPr txBox="1"/>
          <p:nvPr/>
        </p:nvSpPr>
        <p:spPr>
          <a:xfrm>
            <a:off x="4365075" y="657978"/>
            <a:ext cx="38640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solidFill>
                  <a:schemeClr val="bg1"/>
                </a:solidFill>
              </a:rPr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1973657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244FE5-85C3-24FF-38DE-10A6917C93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09FD08-4D59-DC48-B5A1-4459141977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782"/>
            <a:ext cx="12192000" cy="70988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A01D7CB-265A-F434-80DB-82E81BE6D563}"/>
              </a:ext>
            </a:extLst>
          </p:cNvPr>
          <p:cNvSpPr txBox="1"/>
          <p:nvPr/>
        </p:nvSpPr>
        <p:spPr>
          <a:xfrm>
            <a:off x="862446" y="102347"/>
            <a:ext cx="10588336" cy="692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u="sng" dirty="0">
                <a:solidFill>
                  <a:schemeClr val="bg1"/>
                </a:solidFill>
              </a:rPr>
              <a:t>Data Sources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1"/>
                </a:solidFill>
              </a:rPr>
              <a:t>BBMP – </a:t>
            </a:r>
            <a:r>
              <a:rPr lang="en-IN" sz="2000" b="1" dirty="0" err="1">
                <a:solidFill>
                  <a:schemeClr val="bg1"/>
                </a:solidFill>
              </a:rPr>
              <a:t>Bruhat</a:t>
            </a:r>
            <a:r>
              <a:rPr lang="en-IN" sz="2000" b="1" dirty="0">
                <a:solidFill>
                  <a:schemeClr val="bg1"/>
                </a:solidFill>
              </a:rPr>
              <a:t> Bengaluru </a:t>
            </a:r>
            <a:r>
              <a:rPr lang="en-IN" sz="2000" b="1" dirty="0" err="1">
                <a:solidFill>
                  <a:schemeClr val="bg1"/>
                </a:solidFill>
              </a:rPr>
              <a:t>Mahanagara</a:t>
            </a:r>
            <a:r>
              <a:rPr lang="en-IN" sz="2000" b="1" dirty="0">
                <a:solidFill>
                  <a:schemeClr val="bg1"/>
                </a:solidFill>
              </a:rPr>
              <a:t> </a:t>
            </a:r>
            <a:r>
              <a:rPr lang="en-IN" sz="2000" b="1" dirty="0" err="1">
                <a:solidFill>
                  <a:schemeClr val="bg1"/>
                </a:solidFill>
              </a:rPr>
              <a:t>Palike</a:t>
            </a:r>
            <a:br>
              <a:rPr lang="en-IN" sz="2000" dirty="0">
                <a:solidFill>
                  <a:schemeClr val="bg1"/>
                </a:solidFill>
              </a:rPr>
            </a:br>
            <a:r>
              <a:rPr lang="en-IN" sz="2000" i="1" dirty="0">
                <a:solidFill>
                  <a:schemeClr val="bg1"/>
                </a:solidFill>
              </a:rPr>
              <a:t>Municipal body providing waste generation and treatment data.</a:t>
            </a: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1"/>
                </a:solidFill>
              </a:rPr>
              <a:t>BWSSB – Bangalore Water Supply and Sewerage Board</a:t>
            </a:r>
            <a:br>
              <a:rPr lang="en-IN" sz="2000" dirty="0">
                <a:solidFill>
                  <a:schemeClr val="bg1"/>
                </a:solidFill>
              </a:rPr>
            </a:br>
            <a:r>
              <a:rPr lang="en-IN" sz="2000" i="1" dirty="0">
                <a:solidFill>
                  <a:schemeClr val="bg1"/>
                </a:solidFill>
              </a:rPr>
              <a:t>Water quality monitoring data from rivers and lakes (2021).</a:t>
            </a: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1"/>
                </a:solidFill>
              </a:rPr>
              <a:t>NASA POWER – Prediction Of Worldwide Energy Resources</a:t>
            </a:r>
            <a:br>
              <a:rPr lang="en-IN" sz="2000" dirty="0">
                <a:solidFill>
                  <a:schemeClr val="bg1"/>
                </a:solidFill>
              </a:rPr>
            </a:br>
            <a:r>
              <a:rPr lang="en-IN" sz="2000" i="1" dirty="0">
                <a:solidFill>
                  <a:schemeClr val="bg1"/>
                </a:solidFill>
              </a:rPr>
              <a:t>Provides climate parameters (temperature, solar radiation, rainfall).</a:t>
            </a: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1"/>
                </a:solidFill>
              </a:rPr>
              <a:t>CPCB – Central Pollution Control Board</a:t>
            </a:r>
            <a:br>
              <a:rPr lang="en-IN" sz="2000" dirty="0">
                <a:solidFill>
                  <a:schemeClr val="bg1"/>
                </a:solidFill>
              </a:rPr>
            </a:br>
            <a:r>
              <a:rPr lang="en-IN" sz="2000" i="1" dirty="0">
                <a:solidFill>
                  <a:schemeClr val="bg1"/>
                </a:solidFill>
              </a:rPr>
              <a:t>Air quality data (PM2.5, PM10, NO₂, Ozone) for 2020–2024.</a:t>
            </a:r>
            <a:endParaRPr lang="en-IN" sz="2000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sz="2400" b="1" u="sng" dirty="0">
                <a:solidFill>
                  <a:schemeClr val="bg1"/>
                </a:solidFill>
              </a:rPr>
              <a:t>Methodology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1"/>
                </a:solidFill>
              </a:rPr>
              <a:t>Data Cleaning &amp; Integration</a:t>
            </a:r>
            <a:br>
              <a:rPr lang="en-IN" sz="2000" dirty="0">
                <a:solidFill>
                  <a:schemeClr val="bg1"/>
                </a:solidFill>
              </a:rPr>
            </a:br>
            <a:r>
              <a:rPr lang="en-IN" sz="2000" i="1" dirty="0">
                <a:solidFill>
                  <a:schemeClr val="bg1"/>
                </a:solidFill>
              </a:rPr>
              <a:t>Standardizing different datasets into a common framework.</a:t>
            </a: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1"/>
                </a:solidFill>
              </a:rPr>
              <a:t>Risk Analysis</a:t>
            </a:r>
            <a:br>
              <a:rPr lang="en-IN" sz="2000" dirty="0">
                <a:solidFill>
                  <a:schemeClr val="bg1"/>
                </a:solidFill>
              </a:rPr>
            </a:br>
            <a:r>
              <a:rPr lang="en-IN" sz="2000" i="1" dirty="0">
                <a:solidFill>
                  <a:schemeClr val="bg1"/>
                </a:solidFill>
              </a:rPr>
              <a:t>Identifying environmental risks from untreated waste, polluted water, and poor air quality.</a:t>
            </a: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1"/>
                </a:solidFill>
              </a:rPr>
              <a:t>ML Risk Prediction</a:t>
            </a:r>
            <a:br>
              <a:rPr lang="en-IN" sz="2000" dirty="0">
                <a:solidFill>
                  <a:schemeClr val="bg1"/>
                </a:solidFill>
              </a:rPr>
            </a:br>
            <a:r>
              <a:rPr lang="en-IN" sz="2000" i="1" dirty="0">
                <a:solidFill>
                  <a:schemeClr val="bg1"/>
                </a:solidFill>
              </a:rPr>
              <a:t>Using Machine Learning to forecast hotspots and future environmental risks.</a:t>
            </a: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1"/>
                </a:solidFill>
              </a:rPr>
              <a:t>IoT Prototypes</a:t>
            </a:r>
            <a:br>
              <a:rPr lang="en-IN" sz="2000" dirty="0">
                <a:solidFill>
                  <a:schemeClr val="bg1"/>
                </a:solidFill>
              </a:rPr>
            </a:br>
            <a:r>
              <a:rPr lang="en-IN" sz="2000" i="1" dirty="0">
                <a:solidFill>
                  <a:schemeClr val="bg1"/>
                </a:solidFill>
              </a:rPr>
              <a:t>Designing smart sensors for real-time monitoring (waste, water, climate).</a:t>
            </a: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1"/>
                </a:solidFill>
              </a:rPr>
              <a:t>Civil Engineering for Resilience</a:t>
            </a:r>
            <a:br>
              <a:rPr lang="en-IN" sz="2000" dirty="0">
                <a:solidFill>
                  <a:schemeClr val="bg1"/>
                </a:solidFill>
              </a:rPr>
            </a:br>
            <a:r>
              <a:rPr lang="en-IN" sz="2000" i="1" dirty="0">
                <a:solidFill>
                  <a:schemeClr val="bg1"/>
                </a:solidFill>
              </a:rPr>
              <a:t>Implementing long-term structural solutions like STPs, cooling </a:t>
            </a:r>
            <a:r>
              <a:rPr lang="en-IN" sz="2000" i="1" dirty="0" err="1">
                <a:solidFill>
                  <a:schemeClr val="bg1"/>
                </a:solidFill>
              </a:rPr>
              <a:t>centers</a:t>
            </a:r>
            <a:r>
              <a:rPr lang="en-IN" sz="2000" i="1" dirty="0">
                <a:solidFill>
                  <a:schemeClr val="bg1"/>
                </a:solidFill>
              </a:rPr>
              <a:t>, and stormwater drains.</a:t>
            </a:r>
            <a:endParaRPr lang="en-IN" sz="2000" dirty="0">
              <a:solidFill>
                <a:schemeClr val="bg1"/>
              </a:solidFill>
            </a:endParaRPr>
          </a:p>
          <a:p>
            <a:endParaRPr lang="en-I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0437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8BE48D-C596-B55D-AF0F-CB1259573C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F3B30A-6540-12DC-A0B3-E50282FE98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3283527" cy="32835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BD1C32E-118D-CDF0-8C19-57554B3FF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3526"/>
            <a:ext cx="3283527" cy="357447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FAC4ACD-DD00-0F04-D982-08AF9721AAC9}"/>
              </a:ext>
            </a:extLst>
          </p:cNvPr>
          <p:cNvSpPr txBox="1"/>
          <p:nvPr/>
        </p:nvSpPr>
        <p:spPr>
          <a:xfrm>
            <a:off x="3857106" y="-1"/>
            <a:ext cx="8334894" cy="6858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D2F7946-D2CD-2D64-F822-A5C7E33AA3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3528" y="2"/>
            <a:ext cx="8908472" cy="685799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81DA346-A1D5-41D6-D5E5-2FA0E8A7DB2C}"/>
              </a:ext>
            </a:extLst>
          </p:cNvPr>
          <p:cNvSpPr txBox="1"/>
          <p:nvPr/>
        </p:nvSpPr>
        <p:spPr>
          <a:xfrm>
            <a:off x="3636819" y="187036"/>
            <a:ext cx="8555181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chemeClr val="bg1"/>
                </a:solidFill>
              </a:rPr>
              <a:t>Waste Domain</a:t>
            </a:r>
          </a:p>
          <a:p>
            <a:r>
              <a:rPr lang="en-IN" sz="2000" b="1" u="sng" dirty="0">
                <a:solidFill>
                  <a:schemeClr val="bg1"/>
                </a:solidFill>
              </a:rPr>
              <a:t>Findings:</a:t>
            </a:r>
            <a:br>
              <a:rPr lang="en-IN" sz="2000" b="1" dirty="0">
                <a:solidFill>
                  <a:schemeClr val="bg1"/>
                </a:solidFill>
              </a:rPr>
            </a:br>
            <a:r>
              <a:rPr lang="en-IN" sz="2000" b="1" dirty="0">
                <a:solidFill>
                  <a:schemeClr val="bg1"/>
                </a:solidFill>
              </a:rPr>
              <a:t>- 12,258 TPD (Tons Per Day)waste generated; only 37% treated</a:t>
            </a:r>
            <a:br>
              <a:rPr lang="en-IN" sz="2000" b="1" dirty="0">
                <a:solidFill>
                  <a:schemeClr val="bg1"/>
                </a:solidFill>
              </a:rPr>
            </a:br>
            <a:r>
              <a:rPr lang="en-IN" sz="2000" b="1" dirty="0">
                <a:solidFill>
                  <a:schemeClr val="bg1"/>
                </a:solidFill>
              </a:rPr>
              <a:t>- Risks: Sanitation, methane emission, disease spread</a:t>
            </a:r>
            <a:br>
              <a:rPr lang="en-IN" sz="2000" b="1" dirty="0">
                <a:solidFill>
                  <a:schemeClr val="bg1"/>
                </a:solidFill>
              </a:rPr>
            </a:br>
            <a:r>
              <a:rPr lang="en-IN" sz="2000" b="1" dirty="0">
                <a:solidFill>
                  <a:schemeClr val="bg1"/>
                </a:solidFill>
              </a:rPr>
              <a:t>  ML Risk Factor: High untreated waste = disease/fire hazard</a:t>
            </a:r>
          </a:p>
          <a:p>
            <a:br>
              <a:rPr lang="en-IN" sz="2000" b="1" dirty="0">
                <a:solidFill>
                  <a:schemeClr val="bg1"/>
                </a:solidFill>
              </a:rPr>
            </a:br>
            <a:r>
              <a:rPr lang="en-IN" sz="2000" b="1" u="sng" dirty="0">
                <a:solidFill>
                  <a:schemeClr val="bg1"/>
                </a:solidFill>
              </a:rPr>
              <a:t>Solutions:</a:t>
            </a:r>
            <a:br>
              <a:rPr lang="en-IN" sz="2000" b="1" dirty="0">
                <a:solidFill>
                  <a:schemeClr val="bg1"/>
                </a:solidFill>
              </a:rPr>
            </a:br>
            <a:r>
              <a:rPr lang="en-IN" sz="2000" b="1" dirty="0">
                <a:solidFill>
                  <a:schemeClr val="bg1"/>
                </a:solidFill>
              </a:rPr>
              <a:t>- IoT: Smart bins, GPS trucks</a:t>
            </a:r>
            <a:br>
              <a:rPr lang="en-IN" sz="2000" b="1" dirty="0">
                <a:solidFill>
                  <a:schemeClr val="bg1"/>
                </a:solidFill>
              </a:rPr>
            </a:br>
            <a:r>
              <a:rPr lang="en-IN" sz="2000" b="1" dirty="0">
                <a:solidFill>
                  <a:schemeClr val="bg1"/>
                </a:solidFill>
              </a:rPr>
              <a:t>- ML: </a:t>
            </a:r>
            <a:r>
              <a:rPr lang="en-US" sz="2000" b="1" dirty="0">
                <a:solidFill>
                  <a:schemeClr val="bg1"/>
                </a:solidFill>
              </a:rPr>
              <a:t>ML model identifies untreated waste risk zones — forming the base for predicting landfill overflow hotspots</a:t>
            </a:r>
            <a:br>
              <a:rPr lang="en-IN" sz="2000" b="1" dirty="0">
                <a:solidFill>
                  <a:schemeClr val="bg1"/>
                </a:solidFill>
              </a:rPr>
            </a:br>
            <a:r>
              <a:rPr lang="en-IN" sz="2000" b="1" dirty="0">
                <a:solidFill>
                  <a:schemeClr val="bg1"/>
                </a:solidFill>
              </a:rPr>
              <a:t>- Civil: Waste-to-energy, compost hubs(</a:t>
            </a:r>
            <a:r>
              <a:rPr lang="en-US" sz="2000" b="1" dirty="0">
                <a:solidFill>
                  <a:schemeClr val="bg1"/>
                </a:solidFill>
              </a:rPr>
              <a:t>local organic waste processing centers</a:t>
            </a:r>
            <a:r>
              <a:rPr lang="en-IN" sz="2000" b="1" dirty="0">
                <a:solidFill>
                  <a:schemeClr val="bg1"/>
                </a:solidFill>
              </a:rPr>
              <a:t>)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5D1596C-A796-1B73-4F3D-AC8C7E74C0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4310" y="3963406"/>
            <a:ext cx="8908471" cy="2894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825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D22FD5-B7F8-E8B4-0288-554362188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71CC9A8-6EA1-03DF-6808-23924D477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1" y="2"/>
            <a:ext cx="12191999" cy="68579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CAD695-DA6E-00C8-6AAC-B33F26EE2C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"/>
            <a:ext cx="2922557" cy="22860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EA5A44D-7699-BD64-E656-1117E5A382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91" y="2394606"/>
            <a:ext cx="2922558" cy="231345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1987CED-E256-984E-EEC8-E8ED0516BCE0}"/>
              </a:ext>
            </a:extLst>
          </p:cNvPr>
          <p:cNvSpPr txBox="1"/>
          <p:nvPr/>
        </p:nvSpPr>
        <p:spPr>
          <a:xfrm>
            <a:off x="3241964" y="-415636"/>
            <a:ext cx="8939645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2400" b="1" dirty="0">
              <a:solidFill>
                <a:schemeClr val="bg1"/>
              </a:solidFill>
            </a:endParaRPr>
          </a:p>
          <a:p>
            <a:pPr algn="ctr"/>
            <a:r>
              <a:rPr lang="en-IN" sz="2800" b="1" dirty="0">
                <a:solidFill>
                  <a:schemeClr val="bg1"/>
                </a:solidFill>
              </a:rPr>
              <a:t>Water Domain</a:t>
            </a:r>
          </a:p>
          <a:p>
            <a:r>
              <a:rPr lang="en-IN" sz="2000" b="1" u="sng" dirty="0">
                <a:solidFill>
                  <a:schemeClr val="bg1"/>
                </a:solidFill>
              </a:rPr>
              <a:t>Findings:</a:t>
            </a:r>
          </a:p>
          <a:p>
            <a:endParaRPr lang="en-IN" sz="2000" b="1" u="sng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1"/>
                </a:solidFill>
              </a:rPr>
              <a:t>High BOD (Biochemical Oxygen Demand 2–3 mg/L), unsafe coliform levels</a:t>
            </a:r>
            <a:br>
              <a:rPr lang="en-IN" sz="2000" b="1" dirty="0">
                <a:solidFill>
                  <a:schemeClr val="bg1"/>
                </a:solidFill>
              </a:rPr>
            </a:br>
            <a:r>
              <a:rPr lang="en-IN" sz="2000" b="1" dirty="0">
                <a:solidFill>
                  <a:schemeClr val="bg1"/>
                </a:solidFill>
              </a:rPr>
              <a:t> Unsafe drinking water, flood contamination risks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1"/>
                </a:solidFill>
              </a:rPr>
              <a:t>ML Risk Factor: </a:t>
            </a:r>
            <a:r>
              <a:rPr lang="en-US" sz="2000" b="1" dirty="0">
                <a:solidFill>
                  <a:schemeClr val="bg1"/>
                </a:solidFill>
              </a:rPr>
              <a:t>Current model analyzes water quality trends and can be scaled         to predict contamination spikes during monsoon using rainfall and BOD data correlations.</a:t>
            </a:r>
          </a:p>
          <a:p>
            <a:br>
              <a:rPr lang="en-IN" sz="2000" b="1" dirty="0">
                <a:solidFill>
                  <a:schemeClr val="bg1"/>
                </a:solidFill>
              </a:rPr>
            </a:br>
            <a:r>
              <a:rPr lang="en-IN" sz="2000" b="1" u="sng" dirty="0">
                <a:solidFill>
                  <a:schemeClr val="bg1"/>
                </a:solidFill>
              </a:rPr>
              <a:t>Solutions:</a:t>
            </a:r>
          </a:p>
          <a:p>
            <a:br>
              <a:rPr lang="en-IN" sz="2000" b="1" dirty="0">
                <a:solidFill>
                  <a:schemeClr val="bg1"/>
                </a:solidFill>
              </a:rPr>
            </a:br>
            <a:r>
              <a:rPr lang="en-IN" sz="2000" b="1" dirty="0">
                <a:solidFill>
                  <a:schemeClr val="bg1"/>
                </a:solidFill>
              </a:rPr>
              <a:t>- IoT: Water quality sensors</a:t>
            </a:r>
            <a:br>
              <a:rPr lang="en-IN" sz="2000" b="1" dirty="0">
                <a:solidFill>
                  <a:schemeClr val="bg1"/>
                </a:solidFill>
              </a:rPr>
            </a:br>
            <a:r>
              <a:rPr lang="en-IN" sz="2000" b="1" dirty="0">
                <a:solidFill>
                  <a:schemeClr val="bg1"/>
                </a:solidFill>
              </a:rPr>
              <a:t>- Civil: Decentralized STPs(Sewage Treatment Plants) near lakes</a:t>
            </a:r>
            <a:br>
              <a:rPr lang="en-IN" sz="2000" b="1" dirty="0">
                <a:solidFill>
                  <a:schemeClr val="bg1"/>
                </a:solidFill>
              </a:rPr>
            </a:br>
            <a:r>
              <a:rPr lang="en-IN" sz="2000" b="1" dirty="0">
                <a:solidFill>
                  <a:schemeClr val="bg1"/>
                </a:solidFill>
              </a:rPr>
              <a:t>- Policy: BWSSB(</a:t>
            </a:r>
            <a:r>
              <a:rPr lang="en-US" sz="2000" b="1" dirty="0">
                <a:solidFill>
                  <a:schemeClr val="bg1"/>
                </a:solidFill>
              </a:rPr>
              <a:t>Bangalore Water Supply and Sewerage Board</a:t>
            </a:r>
            <a:r>
              <a:rPr lang="en-IN" sz="2000" b="1" dirty="0">
                <a:solidFill>
                  <a:schemeClr val="bg1"/>
                </a:solidFill>
              </a:rPr>
              <a:t>) + Health Dept. campaigns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32CB72C-C505-1246-D7AD-B276F68B1A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82" y="4788924"/>
            <a:ext cx="5444836" cy="203661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BC8E0F8-DD92-BCF0-EE34-A7380B9865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0473" y="4788924"/>
            <a:ext cx="6196445" cy="206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85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31F942-9181-C966-9C37-3A96D1715F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9D8F784-6851-4883-999F-995A29CFF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B10B06A-B786-543B-3DF7-1A3B1BC1BE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293122" cy="19223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21A94B9-8648-C53D-123D-3C34EFEE26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1984663"/>
            <a:ext cx="2293122" cy="22963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8978B58-D3FC-6A49-D5FC-CB454DDC9747}"/>
              </a:ext>
            </a:extLst>
          </p:cNvPr>
          <p:cNvSpPr txBox="1"/>
          <p:nvPr/>
        </p:nvSpPr>
        <p:spPr>
          <a:xfrm>
            <a:off x="2753589" y="0"/>
            <a:ext cx="4900555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solidFill>
                  <a:schemeClr val="bg1"/>
                </a:solidFill>
              </a:rPr>
              <a:t>Climate Domain</a:t>
            </a:r>
          </a:p>
          <a:p>
            <a:r>
              <a:rPr lang="en-IN" b="1" u="sng" dirty="0">
                <a:solidFill>
                  <a:schemeClr val="bg1"/>
                </a:solidFill>
              </a:rPr>
              <a:t>Findings (2020–2024):</a:t>
            </a:r>
          </a:p>
          <a:p>
            <a:br>
              <a:rPr lang="en-IN" b="1" dirty="0">
                <a:solidFill>
                  <a:schemeClr val="bg1"/>
                </a:solidFill>
              </a:rPr>
            </a:br>
            <a:r>
              <a:rPr lang="en-IN" b="1" dirty="0">
                <a:solidFill>
                  <a:schemeClr val="bg1"/>
                </a:solidFill>
              </a:rPr>
              <a:t>- Rising PM2.5/PM10, Air Risk Index ~0.55</a:t>
            </a:r>
            <a:br>
              <a:rPr lang="en-IN" b="1" dirty="0">
                <a:solidFill>
                  <a:schemeClr val="bg1"/>
                </a:solidFill>
              </a:rPr>
            </a:br>
            <a:r>
              <a:rPr lang="en-IN" b="1" dirty="0">
                <a:solidFill>
                  <a:schemeClr val="bg1"/>
                </a:solidFill>
              </a:rPr>
              <a:t>- ML:</a:t>
            </a:r>
            <a:r>
              <a:rPr lang="en-US" b="1" dirty="0">
                <a:solidFill>
                  <a:schemeClr val="bg1"/>
                </a:solidFill>
              </a:rPr>
              <a:t>Analyzes NASA &amp; CPCB data — scalable to predict air pollution and heatwave risks.</a:t>
            </a:r>
          </a:p>
          <a:p>
            <a:br>
              <a:rPr lang="en-IN" b="1" dirty="0">
                <a:solidFill>
                  <a:schemeClr val="bg1"/>
                </a:solidFill>
              </a:rPr>
            </a:br>
            <a:r>
              <a:rPr lang="en-IN" b="1" u="sng" dirty="0">
                <a:solidFill>
                  <a:schemeClr val="bg1"/>
                </a:solidFill>
              </a:rPr>
              <a:t>Solutions:</a:t>
            </a:r>
          </a:p>
          <a:p>
            <a:br>
              <a:rPr lang="en-IN" b="1" dirty="0">
                <a:solidFill>
                  <a:schemeClr val="bg1"/>
                </a:solidFill>
              </a:rPr>
            </a:br>
            <a:r>
              <a:rPr lang="en-IN" b="1" dirty="0">
                <a:solidFill>
                  <a:schemeClr val="bg1"/>
                </a:solidFill>
              </a:rPr>
              <a:t>- IoT: Heat &amp; flood early warning systems</a:t>
            </a:r>
            <a:br>
              <a:rPr lang="en-IN" b="1" dirty="0">
                <a:solidFill>
                  <a:schemeClr val="bg1"/>
                </a:solidFill>
              </a:rPr>
            </a:br>
            <a:r>
              <a:rPr lang="en-IN" b="1" dirty="0">
                <a:solidFill>
                  <a:schemeClr val="bg1"/>
                </a:solidFill>
              </a:rPr>
              <a:t>- Civil: Cooling </a:t>
            </a:r>
            <a:r>
              <a:rPr lang="en-IN" b="1" dirty="0" err="1">
                <a:solidFill>
                  <a:schemeClr val="bg1"/>
                </a:solidFill>
              </a:rPr>
              <a:t>centers</a:t>
            </a:r>
            <a:r>
              <a:rPr lang="en-IN" b="1" dirty="0">
                <a:solidFill>
                  <a:schemeClr val="bg1"/>
                </a:solidFill>
              </a:rPr>
              <a:t>, green corridors, storm drains</a:t>
            </a:r>
            <a:br>
              <a:rPr lang="en-IN" b="1" dirty="0">
                <a:solidFill>
                  <a:schemeClr val="bg1"/>
                </a:solidFill>
              </a:rPr>
            </a:br>
            <a:r>
              <a:rPr lang="en-IN" b="1" dirty="0">
                <a:solidFill>
                  <a:schemeClr val="bg1"/>
                </a:solidFill>
              </a:rPr>
              <a:t>- Policy: KSPCB(</a:t>
            </a:r>
            <a:r>
              <a:rPr lang="en-US" dirty="0"/>
              <a:t>(</a:t>
            </a:r>
            <a:r>
              <a:rPr lang="en-US" b="1" dirty="0">
                <a:solidFill>
                  <a:schemeClr val="bg1"/>
                </a:solidFill>
              </a:rPr>
              <a:t>Karnataka State Pollution Control Board</a:t>
            </a:r>
            <a:r>
              <a:rPr lang="en-IN" b="1" dirty="0">
                <a:solidFill>
                  <a:schemeClr val="bg1"/>
                </a:solidFill>
              </a:rPr>
              <a:t>) + IMD + KSDMA alerts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08CE5E6-D3A9-0877-D002-58920611EA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836" y="-1"/>
            <a:ext cx="4384473" cy="685799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EE6EF25-FC23-5EBD-D24B-8DF0919198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686" y="4329179"/>
            <a:ext cx="7654144" cy="2559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763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53CFE6-1F91-3695-869E-98B75F5A8F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268923-B934-386D-25FB-FC21418382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988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71FB1F7-6330-379C-8352-6A94076AE061}"/>
              </a:ext>
            </a:extLst>
          </p:cNvPr>
          <p:cNvSpPr txBox="1"/>
          <p:nvPr/>
        </p:nvSpPr>
        <p:spPr>
          <a:xfrm>
            <a:off x="5659583" y="1182231"/>
            <a:ext cx="6269182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1400" b="1" dirty="0">
              <a:solidFill>
                <a:schemeClr val="bg1"/>
              </a:solidFill>
            </a:endParaRPr>
          </a:p>
          <a:p>
            <a:endParaRPr lang="en-IN" sz="2400" dirty="0">
              <a:solidFill>
                <a:schemeClr val="bg1"/>
              </a:solidFill>
            </a:endParaRPr>
          </a:p>
          <a:p>
            <a:pPr>
              <a:defRPr sz="2000"/>
            </a:pPr>
            <a:r>
              <a:rPr lang="en-IN" sz="2400" b="1" dirty="0">
                <a:solidFill>
                  <a:schemeClr val="bg1"/>
                </a:solidFill>
              </a:rPr>
              <a:t>Bangalore Health Risk Score ~0.45 (moderate risk)</a:t>
            </a:r>
            <a:br>
              <a:rPr lang="en-IN" sz="2400" b="1" dirty="0">
                <a:solidFill>
                  <a:schemeClr val="bg1"/>
                </a:solidFill>
              </a:rPr>
            </a:br>
            <a:r>
              <a:rPr lang="en-IN" sz="2400" b="1" dirty="0">
                <a:solidFill>
                  <a:schemeClr val="bg1"/>
                </a:solidFill>
              </a:rPr>
              <a:t>- Waste: 0.63 | Water: 0.45 | Climate: 0.55</a:t>
            </a:r>
            <a:br>
              <a:rPr lang="en-IN" sz="2400" b="1" dirty="0">
                <a:solidFill>
                  <a:schemeClr val="bg1"/>
                </a:solidFill>
              </a:rPr>
            </a:br>
            <a:br>
              <a:rPr lang="en-IN" sz="2400" b="1" dirty="0">
                <a:solidFill>
                  <a:schemeClr val="bg1"/>
                </a:solidFill>
              </a:rPr>
            </a:br>
            <a:r>
              <a:rPr lang="en-IN" sz="2400" b="1" u="sng" dirty="0">
                <a:solidFill>
                  <a:schemeClr val="bg1"/>
                </a:solidFill>
              </a:rPr>
              <a:t>Smart City Vision:</a:t>
            </a:r>
            <a:br>
              <a:rPr lang="en-IN" sz="2400" b="1" dirty="0">
                <a:solidFill>
                  <a:schemeClr val="bg1"/>
                </a:solidFill>
              </a:rPr>
            </a:br>
            <a:r>
              <a:rPr lang="en-IN" sz="2400" b="1" dirty="0">
                <a:solidFill>
                  <a:schemeClr val="bg1"/>
                </a:solidFill>
              </a:rPr>
              <a:t>- AI/ML: Predict risks</a:t>
            </a:r>
            <a:br>
              <a:rPr lang="en-IN" sz="2400" b="1" dirty="0">
                <a:solidFill>
                  <a:schemeClr val="bg1"/>
                </a:solidFill>
              </a:rPr>
            </a:br>
            <a:r>
              <a:rPr lang="en-IN" sz="2400" b="1" dirty="0">
                <a:solidFill>
                  <a:schemeClr val="bg1"/>
                </a:solidFill>
              </a:rPr>
              <a:t>- IoT: Real-time alerts</a:t>
            </a:r>
            <a:br>
              <a:rPr lang="en-IN" sz="2400" b="1" dirty="0">
                <a:solidFill>
                  <a:schemeClr val="bg1"/>
                </a:solidFill>
              </a:rPr>
            </a:br>
            <a:r>
              <a:rPr lang="en-IN" sz="2400" b="1" dirty="0">
                <a:solidFill>
                  <a:schemeClr val="bg1"/>
                </a:solidFill>
              </a:rPr>
              <a:t>- Civil: Waste-to-energy, STPs, corridors</a:t>
            </a:r>
            <a:br>
              <a:rPr lang="en-IN" sz="2400" b="1" dirty="0">
                <a:solidFill>
                  <a:schemeClr val="bg1"/>
                </a:solidFill>
              </a:rPr>
            </a:br>
            <a:r>
              <a:rPr lang="en-IN" sz="2400" b="1" dirty="0">
                <a:solidFill>
                  <a:schemeClr val="bg1"/>
                </a:solidFill>
              </a:rPr>
              <a:t>- Citizens: Apps for reporting &amp; monitoring</a:t>
            </a:r>
            <a:br>
              <a:rPr lang="en-IN" sz="2400" b="1" dirty="0">
                <a:solidFill>
                  <a:schemeClr val="bg1"/>
                </a:solidFill>
              </a:rPr>
            </a:br>
            <a:br>
              <a:rPr lang="en-IN" sz="2400" b="1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4BC3EB-D793-5823-A797-5499DC5525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0746"/>
            <a:ext cx="5455227" cy="33365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8401D1-792C-E124-07B5-4ED770E7E996}"/>
              </a:ext>
            </a:extLst>
          </p:cNvPr>
          <p:cNvSpPr txBox="1"/>
          <p:nvPr/>
        </p:nvSpPr>
        <p:spPr>
          <a:xfrm>
            <a:off x="3491345" y="83127"/>
            <a:ext cx="61202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</a:rPr>
              <a:t>City Health Score &amp; Vision</a:t>
            </a: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6601BE-FAF8-756B-90B8-4E10DACA94A9}"/>
              </a:ext>
            </a:extLst>
          </p:cNvPr>
          <p:cNvSpPr txBox="1"/>
          <p:nvPr/>
        </p:nvSpPr>
        <p:spPr>
          <a:xfrm>
            <a:off x="1537855" y="5971831"/>
            <a:ext cx="890500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'Healthy Cities = Healthy People + Healthy Planet</a:t>
            </a:r>
            <a:r>
              <a:rPr lang="en-IN" b="1" dirty="0">
                <a:solidFill>
                  <a:schemeClr val="bg1"/>
                </a:solidFill>
              </a:rPr>
              <a:t>'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104049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392</TotalTime>
  <Words>594</Words>
  <Application>Microsoft Office PowerPoint</Application>
  <PresentationFormat>Widescreen</PresentationFormat>
  <Paragraphs>44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deepika deepu</dc:creator>
  <cp:lastModifiedBy>deepika deepu</cp:lastModifiedBy>
  <cp:revision>24</cp:revision>
  <dcterms:created xsi:type="dcterms:W3CDTF">2025-10-03T18:51:31Z</dcterms:created>
  <dcterms:modified xsi:type="dcterms:W3CDTF">2025-10-04T11:53:33Z</dcterms:modified>
</cp:coreProperties>
</file>

<file path=docProps/thumbnail.jpeg>
</file>